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Unbounded" pitchFamily="34" charset="0"/>
      <p:bold r:id="rId17"/>
    </p:embeddedFont>
    <p:embeddedFont>
      <p:font typeface="Unbounded" pitchFamily="34" charset="-122"/>
      <p:bold r:id="rId18"/>
    </p:embeddedFont>
    <p:embeddedFont>
      <p:font typeface="Unbounded" pitchFamily="34" charset="-120"/>
      <p:bold r:id="rId19"/>
    </p:embeddedFont>
    <p:embeddedFont>
      <p:font typeface="Cabin" pitchFamily="34" charset="0"/>
      <p:bold r:id="rId20"/>
    </p:embeddedFont>
    <p:embeddedFont>
      <p:font typeface="Cabin" pitchFamily="34" charset="-122"/>
      <p:bold r:id="rId21"/>
    </p:embeddedFont>
    <p:embeddedFont>
      <p:font typeface="Cabin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等线" panose="02010600030101010101" charset="-122"/>
      <p:regular r:id="rId27"/>
    </p:embeddedFont>
  </p:embeddedFontLst>
  <p:custDataLst>
    <p:tags r:id="rId2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86.xml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1.pn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6" Type="http://schemas.openxmlformats.org/officeDocument/2006/relationships/notesSlide" Target="../notesSlides/notesSlide2.xml"/><Relationship Id="rId25" Type="http://schemas.openxmlformats.org/officeDocument/2006/relationships/slideLayout" Target="../slideLayouts/slideLayout3.xml"/><Relationship Id="rId24" Type="http://schemas.openxmlformats.org/officeDocument/2006/relationships/image" Target="../media/image6.png"/><Relationship Id="rId23" Type="http://schemas.openxmlformats.org/officeDocument/2006/relationships/image" Target="../media/image5.png"/><Relationship Id="rId22" Type="http://schemas.openxmlformats.org/officeDocument/2006/relationships/image" Target="../media/image3.png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5.xml"/><Relationship Id="rId20" Type="http://schemas.openxmlformats.org/officeDocument/2006/relationships/image" Target="../media/image12.jpeg"/><Relationship Id="rId2" Type="http://schemas.openxmlformats.org/officeDocument/2006/relationships/tags" Target="../tags/tag23.xml"/><Relationship Id="rId19" Type="http://schemas.openxmlformats.org/officeDocument/2006/relationships/image" Target="../media/image11.jpeg"/><Relationship Id="rId18" Type="http://schemas.openxmlformats.org/officeDocument/2006/relationships/image" Target="../media/image10.png"/><Relationship Id="rId17" Type="http://schemas.openxmlformats.org/officeDocument/2006/relationships/image" Target="../media/image3.png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6.xml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3.png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image" Target="../media/image16.png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2" Type="http://schemas.openxmlformats.org/officeDocument/2006/relationships/notesSlide" Target="../notesSlides/notesSlide6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1.png"/><Relationship Id="rId2" Type="http://schemas.openxmlformats.org/officeDocument/2006/relationships/image" Target="../media/image15.png"/><Relationship Id="rId19" Type="http://schemas.openxmlformats.org/officeDocument/2006/relationships/image" Target="../media/image20.png"/><Relationship Id="rId18" Type="http://schemas.openxmlformats.org/officeDocument/2006/relationships/image" Target="../media/image19.png"/><Relationship Id="rId17" Type="http://schemas.openxmlformats.org/officeDocument/2006/relationships/image" Target="../media/image3.png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image" Target="../media/image18.png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image" Target="../media/image17.png"/><Relationship Id="rId1" Type="http://schemas.openxmlformats.org/officeDocument/2006/relationships/tags" Target="../tags/tag50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image" Target="../media/image25.png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24.png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9.xml"/><Relationship Id="rId17" Type="http://schemas.openxmlformats.org/officeDocument/2006/relationships/image" Target="../media/image3.png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image" Target="../media/image27.png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image" Target="../media/image26.png"/><Relationship Id="rId1" Type="http://schemas.openxmlformats.org/officeDocument/2006/relationships/tags" Target="../tags/tag6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0.xml"/><Relationship Id="rId14" Type="http://schemas.openxmlformats.org/officeDocument/2006/relationships/image" Target="../media/image28.jpeg"/><Relationship Id="rId13" Type="http://schemas.openxmlformats.org/officeDocument/2006/relationships/image" Target="../media/image3.png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715" y="751205"/>
            <a:ext cx="8024495" cy="53962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Echarging App: Revolutionizing EV Charging Experience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565" y="3741420"/>
            <a:ext cx="9398635" cy="1935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565" y="5946140"/>
            <a:ext cx="9675495" cy="1863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9990" y="7747635"/>
            <a:ext cx="1880870" cy="426720"/>
          </a:xfrm>
          <a:prstGeom prst="rect">
            <a:avLst/>
          </a:prstGeom>
        </p:spPr>
      </p:pic>
      <p:pic>
        <p:nvPicPr>
          <p:cNvPr id="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770" y="751205"/>
            <a:ext cx="4282440" cy="63544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40715" y="5050790"/>
            <a:ext cx="4876800" cy="1823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chemeClr val="bg1"/>
                </a:solidFill>
              </a:rPr>
              <a:t>group members:</a:t>
            </a:r>
            <a:r>
              <a:rPr lang="zh-CN" altLang="en-US" sz="2400">
                <a:solidFill>
                  <a:schemeClr val="bg1"/>
                </a:solidFill>
              </a:rPr>
              <a:t>赖旻臻</a:t>
            </a:r>
            <a:br>
              <a:rPr lang="zh-CN" altLang="en-US" sz="2400">
                <a:solidFill>
                  <a:schemeClr val="bg1"/>
                </a:solidFill>
              </a:rPr>
            </a:br>
            <a:r>
              <a:rPr lang="en-US" altLang="zh-CN" sz="2400">
                <a:solidFill>
                  <a:schemeClr val="bg1"/>
                </a:solidFill>
              </a:rPr>
              <a:t>	                 </a:t>
            </a:r>
            <a:r>
              <a:rPr lang="zh-CN" altLang="en-US" sz="2400">
                <a:solidFill>
                  <a:schemeClr val="bg1"/>
                </a:solidFill>
              </a:rPr>
              <a:t>黄子恒</a:t>
            </a:r>
            <a:br>
              <a:rPr lang="zh-CN" altLang="en-US" sz="2400">
                <a:solidFill>
                  <a:schemeClr val="bg1"/>
                </a:solidFill>
              </a:rPr>
            </a:br>
            <a:r>
              <a:rPr lang="en-US" altLang="zh-CN" sz="2400">
                <a:solidFill>
                  <a:schemeClr val="bg1"/>
                </a:solidFill>
              </a:rPr>
              <a:t>	                 </a:t>
            </a:r>
            <a:r>
              <a:rPr lang="zh-CN" altLang="en-US" sz="2400">
                <a:solidFill>
                  <a:schemeClr val="bg1"/>
                </a:solidFill>
                <a:sym typeface="+mn-ea"/>
              </a:rPr>
              <a:t>袁茵</a:t>
            </a:r>
            <a:br>
              <a:rPr lang="zh-CN" altLang="en-US" sz="2400">
                <a:solidFill>
                  <a:schemeClr val="bg1"/>
                </a:solidFill>
              </a:rPr>
            </a:br>
            <a:r>
              <a:rPr lang="en-US" altLang="zh-CN" sz="2400">
                <a:solidFill>
                  <a:schemeClr val="bg1"/>
                </a:solidFill>
              </a:rPr>
              <a:t>	                 </a:t>
            </a:r>
            <a:r>
              <a:rPr lang="zh-CN" altLang="en-US" sz="2400">
                <a:solidFill>
                  <a:schemeClr val="bg1"/>
                </a:solidFill>
              </a:rPr>
              <a:t>卢子洋</a:t>
            </a:r>
            <a:r>
              <a:rPr lang="en-US" altLang="zh-CN" sz="2400">
                <a:solidFill>
                  <a:schemeClr val="bg1"/>
                </a:solidFill>
              </a:rPr>
              <a:t>	            </a:t>
            </a:r>
            <a:br>
              <a:rPr lang="zh-CN" altLang="en-US" sz="2400">
                <a:solidFill>
                  <a:schemeClr val="bg1"/>
                </a:solidFill>
              </a:rPr>
            </a:br>
            <a:r>
              <a:rPr lang="en-US" altLang="zh-CN" sz="2400">
                <a:solidFill>
                  <a:schemeClr val="bg1"/>
                </a:solidFill>
              </a:rPr>
              <a:t>reporters:</a:t>
            </a:r>
            <a:r>
              <a:rPr lang="zh-CN" altLang="en-US" sz="2400">
                <a:solidFill>
                  <a:schemeClr val="bg1"/>
                </a:solidFill>
              </a:rPr>
              <a:t>黄子恒，</a:t>
            </a:r>
            <a:r>
              <a:rPr lang="zh-CN" altLang="en-US" sz="2400">
                <a:solidFill>
                  <a:schemeClr val="bg1"/>
                </a:solidFill>
              </a:rPr>
              <a:t>赖旻臻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857" y="721043"/>
            <a:ext cx="9389150" cy="6385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Future Outlook</a:t>
            </a:r>
            <a:endParaRPr lang="en-US" sz="4000" dirty="0"/>
          </a:p>
        </p:txBody>
      </p:sp>
      <p:sp>
        <p:nvSpPr>
          <p:cNvPr id="5" name="Shape 3"/>
          <p:cNvSpPr/>
          <p:nvPr/>
        </p:nvSpPr>
        <p:spPr>
          <a:xfrm>
            <a:off x="759857" y="5039797"/>
            <a:ext cx="13110686" cy="30480"/>
          </a:xfrm>
          <a:prstGeom prst="roundRect">
            <a:avLst>
              <a:gd name="adj" fmla="val 106854"/>
            </a:avLst>
          </a:prstGeom>
          <a:solidFill>
            <a:srgbClr val="49606E"/>
          </a:solidFill>
        </p:spPr>
      </p:sp>
      <p:sp>
        <p:nvSpPr>
          <p:cNvPr id="6" name="Shape 4"/>
          <p:cNvSpPr/>
          <p:nvPr/>
        </p:nvSpPr>
        <p:spPr>
          <a:xfrm>
            <a:off x="2301835" y="5039737"/>
            <a:ext cx="30480" cy="759857"/>
          </a:xfrm>
          <a:prstGeom prst="roundRect">
            <a:avLst>
              <a:gd name="adj" fmla="val 106854"/>
            </a:avLst>
          </a:prstGeom>
          <a:solidFill>
            <a:srgbClr val="49606E"/>
          </a:solidFill>
        </p:spPr>
      </p:sp>
      <p:sp>
        <p:nvSpPr>
          <p:cNvPr id="7" name="Shape 5"/>
          <p:cNvSpPr/>
          <p:nvPr/>
        </p:nvSpPr>
        <p:spPr>
          <a:xfrm>
            <a:off x="2072878" y="4795540"/>
            <a:ext cx="488513" cy="488513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8" name="Text 6"/>
          <p:cNvSpPr/>
          <p:nvPr/>
        </p:nvSpPr>
        <p:spPr>
          <a:xfrm>
            <a:off x="2244923" y="4886504"/>
            <a:ext cx="144423" cy="3065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040011" y="6016823"/>
            <a:ext cx="2554367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Launch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976908" y="6466284"/>
            <a:ext cx="2680692" cy="1042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Initial app release with core features and user acquisition focus.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5633799" y="5039737"/>
            <a:ext cx="30480" cy="759857"/>
          </a:xfrm>
          <a:prstGeom prst="roundRect">
            <a:avLst>
              <a:gd name="adj" fmla="val 106854"/>
            </a:avLst>
          </a:prstGeom>
          <a:solidFill>
            <a:srgbClr val="49606E"/>
          </a:solidFill>
        </p:spPr>
      </p:sp>
      <p:sp>
        <p:nvSpPr>
          <p:cNvPr id="12" name="Shape 10"/>
          <p:cNvSpPr/>
          <p:nvPr/>
        </p:nvSpPr>
        <p:spPr>
          <a:xfrm>
            <a:off x="5404842" y="4795540"/>
            <a:ext cx="488513" cy="488513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13" name="Text 11"/>
          <p:cNvSpPr/>
          <p:nvPr/>
        </p:nvSpPr>
        <p:spPr>
          <a:xfrm>
            <a:off x="5528191" y="4886504"/>
            <a:ext cx="241816" cy="3065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4371975" y="6016823"/>
            <a:ext cx="2554367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Expansion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4308753" y="6466284"/>
            <a:ext cx="2680811" cy="1042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Broaden user base and enhance features based on feedback.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8965763" y="5039737"/>
            <a:ext cx="30480" cy="759857"/>
          </a:xfrm>
          <a:prstGeom prst="roundRect">
            <a:avLst>
              <a:gd name="adj" fmla="val 106854"/>
            </a:avLst>
          </a:prstGeom>
          <a:solidFill>
            <a:srgbClr val="49606E"/>
          </a:solidFill>
        </p:spPr>
      </p:sp>
      <p:sp>
        <p:nvSpPr>
          <p:cNvPr id="17" name="Shape 15"/>
          <p:cNvSpPr/>
          <p:nvPr/>
        </p:nvSpPr>
        <p:spPr>
          <a:xfrm>
            <a:off x="8736806" y="4795540"/>
            <a:ext cx="488513" cy="488513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18" name="Text 16"/>
          <p:cNvSpPr/>
          <p:nvPr/>
        </p:nvSpPr>
        <p:spPr>
          <a:xfrm>
            <a:off x="8857774" y="4886504"/>
            <a:ext cx="246459" cy="3065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7703939" y="6016823"/>
            <a:ext cx="2554367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Integration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640717" y="6466284"/>
            <a:ext cx="2680811" cy="1042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Partner with major EV manufacturers and charging networks.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12297727" y="5039737"/>
            <a:ext cx="30480" cy="759857"/>
          </a:xfrm>
          <a:prstGeom prst="roundRect">
            <a:avLst>
              <a:gd name="adj" fmla="val 106854"/>
            </a:avLst>
          </a:prstGeom>
          <a:solidFill>
            <a:srgbClr val="49606E"/>
          </a:solidFill>
        </p:spPr>
      </p:sp>
      <p:sp>
        <p:nvSpPr>
          <p:cNvPr id="22" name="Shape 20"/>
          <p:cNvSpPr/>
          <p:nvPr/>
        </p:nvSpPr>
        <p:spPr>
          <a:xfrm>
            <a:off x="12068770" y="4795540"/>
            <a:ext cx="488513" cy="488513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23" name="Text 21"/>
          <p:cNvSpPr/>
          <p:nvPr/>
        </p:nvSpPr>
        <p:spPr>
          <a:xfrm>
            <a:off x="12189976" y="4886504"/>
            <a:ext cx="246102" cy="3065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00" dirty="0"/>
          </a:p>
        </p:txBody>
      </p:sp>
      <p:sp>
        <p:nvSpPr>
          <p:cNvPr id="24" name="Text 22"/>
          <p:cNvSpPr/>
          <p:nvPr/>
        </p:nvSpPr>
        <p:spPr>
          <a:xfrm>
            <a:off x="11035903" y="6016823"/>
            <a:ext cx="2554367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Innovation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10972681" y="6466284"/>
            <a:ext cx="2680811" cy="1042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AI-driven predictive features and expand globally.</a:t>
            </a:r>
            <a:endParaRPr lang="en-US" sz="17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13030" y="7802880"/>
            <a:ext cx="1692275" cy="426720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2"/>
          <a:stretch>
            <a:fillRect/>
          </a:stretch>
        </p:blipFill>
        <p:spPr>
          <a:xfrm>
            <a:off x="1252220" y="1534795"/>
            <a:ext cx="2693670" cy="1660525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>
          <a:blip r:embed="rId3"/>
          <a:stretch>
            <a:fillRect/>
          </a:stretch>
        </p:blipFill>
        <p:spPr>
          <a:xfrm>
            <a:off x="5528310" y="2753995"/>
            <a:ext cx="3210560" cy="15201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780" y="1622425"/>
            <a:ext cx="3397250" cy="13011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670" y="471964"/>
            <a:ext cx="5899071" cy="5048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Echarging App Overview</a:t>
            </a:r>
            <a:endParaRPr lang="en-US" sz="3150" dirty="0"/>
          </a:p>
        </p:txBody>
      </p:sp>
      <p:sp>
        <p:nvSpPr>
          <p:cNvPr id="5" name="Shape 3"/>
          <p:cNvSpPr/>
          <p:nvPr>
            <p:custDataLst>
              <p:tags r:id="rId1"/>
            </p:custDataLst>
          </p:nvPr>
        </p:nvSpPr>
        <p:spPr>
          <a:xfrm>
            <a:off x="846653" y="2023150"/>
            <a:ext cx="22860" cy="4407098"/>
          </a:xfrm>
          <a:prstGeom prst="roundRect">
            <a:avLst>
              <a:gd name="adj" fmla="val 112619"/>
            </a:avLst>
          </a:prstGeom>
          <a:solidFill>
            <a:srgbClr val="49606E"/>
          </a:solidFill>
        </p:spPr>
      </p:sp>
      <p:sp>
        <p:nvSpPr>
          <p:cNvPr id="6" name="Shape 4"/>
          <p:cNvSpPr/>
          <p:nvPr>
            <p:custDataLst>
              <p:tags r:id="rId2"/>
            </p:custDataLst>
          </p:nvPr>
        </p:nvSpPr>
        <p:spPr>
          <a:xfrm>
            <a:off x="1122263" y="1973540"/>
            <a:ext cx="600670" cy="22860"/>
          </a:xfrm>
          <a:prstGeom prst="roundRect">
            <a:avLst>
              <a:gd name="adj" fmla="val 112619"/>
            </a:avLst>
          </a:prstGeom>
          <a:solidFill>
            <a:srgbClr val="49606E"/>
          </a:solidFill>
        </p:spPr>
      </p:sp>
      <p:sp>
        <p:nvSpPr>
          <p:cNvPr id="7" name="Shape 5"/>
          <p:cNvSpPr/>
          <p:nvPr>
            <p:custDataLst>
              <p:tags r:id="rId3"/>
            </p:custDataLst>
          </p:nvPr>
        </p:nvSpPr>
        <p:spPr>
          <a:xfrm>
            <a:off x="759004" y="1791970"/>
            <a:ext cx="386120" cy="3861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8" name="Text 6"/>
          <p:cNvSpPr/>
          <p:nvPr>
            <p:custDataLst>
              <p:tags r:id="rId4"/>
            </p:custDataLst>
          </p:nvPr>
        </p:nvSpPr>
        <p:spPr>
          <a:xfrm>
            <a:off x="894973" y="1863884"/>
            <a:ext cx="114181" cy="2422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7"/>
          <p:cNvSpPr/>
          <p:nvPr>
            <p:custDataLst>
              <p:tags r:id="rId5"/>
            </p:custDataLst>
          </p:nvPr>
        </p:nvSpPr>
        <p:spPr>
          <a:xfrm>
            <a:off x="1895991" y="1770539"/>
            <a:ext cx="2019181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Locate</a:t>
            </a:r>
            <a:endParaRPr lang="en-US" sz="1550" dirty="0"/>
          </a:p>
        </p:txBody>
      </p:sp>
      <p:sp>
        <p:nvSpPr>
          <p:cNvPr id="10" name="Text 8"/>
          <p:cNvSpPr/>
          <p:nvPr>
            <p:custDataLst>
              <p:tags r:id="rId6"/>
            </p:custDataLst>
          </p:nvPr>
        </p:nvSpPr>
        <p:spPr>
          <a:xfrm>
            <a:off x="1722636" y="2318226"/>
            <a:ext cx="12227719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easily find nearby charging stations on an interactive map.</a:t>
            </a:r>
            <a:endParaRPr lang="en-US" sz="1350" dirty="0"/>
          </a:p>
        </p:txBody>
      </p:sp>
      <p:sp>
        <p:nvSpPr>
          <p:cNvPr id="11" name="Shape 9"/>
          <p:cNvSpPr/>
          <p:nvPr>
            <p:custDataLst>
              <p:tags r:id="rId7"/>
            </p:custDataLst>
          </p:nvPr>
        </p:nvSpPr>
        <p:spPr>
          <a:xfrm>
            <a:off x="1122263" y="3118207"/>
            <a:ext cx="600670" cy="22860"/>
          </a:xfrm>
          <a:prstGeom prst="roundRect">
            <a:avLst>
              <a:gd name="adj" fmla="val 112619"/>
            </a:avLst>
          </a:prstGeom>
          <a:solidFill>
            <a:srgbClr val="49606E"/>
          </a:solidFill>
        </p:spPr>
      </p:sp>
      <p:sp>
        <p:nvSpPr>
          <p:cNvPr id="12" name="Shape 10"/>
          <p:cNvSpPr/>
          <p:nvPr>
            <p:custDataLst>
              <p:tags r:id="rId8"/>
            </p:custDataLst>
          </p:nvPr>
        </p:nvSpPr>
        <p:spPr>
          <a:xfrm>
            <a:off x="759004" y="2936637"/>
            <a:ext cx="386120" cy="3861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13" name="Text 11"/>
          <p:cNvSpPr/>
          <p:nvPr>
            <p:custDataLst>
              <p:tags r:id="rId9"/>
            </p:custDataLst>
          </p:nvPr>
        </p:nvSpPr>
        <p:spPr>
          <a:xfrm>
            <a:off x="856516" y="3008551"/>
            <a:ext cx="191095" cy="2422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>
            <p:custDataLst>
              <p:tags r:id="rId10"/>
            </p:custDataLst>
          </p:nvPr>
        </p:nvSpPr>
        <p:spPr>
          <a:xfrm>
            <a:off x="1895991" y="2915206"/>
            <a:ext cx="2113240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Check Availability</a:t>
            </a:r>
            <a:endParaRPr lang="en-US" sz="1550" dirty="0"/>
          </a:p>
        </p:txBody>
      </p:sp>
      <p:sp>
        <p:nvSpPr>
          <p:cNvPr id="15" name="Text 13"/>
          <p:cNvSpPr/>
          <p:nvPr>
            <p:custDataLst>
              <p:tags r:id="rId11"/>
            </p:custDataLst>
          </p:nvPr>
        </p:nvSpPr>
        <p:spPr>
          <a:xfrm>
            <a:off x="1722636" y="3476228"/>
            <a:ext cx="12227719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updates show which stations are currently available or in use.</a:t>
            </a:r>
            <a:endParaRPr lang="en-US" sz="1350" dirty="0"/>
          </a:p>
        </p:txBody>
      </p:sp>
      <p:sp>
        <p:nvSpPr>
          <p:cNvPr id="16" name="Shape 14"/>
          <p:cNvSpPr/>
          <p:nvPr>
            <p:custDataLst>
              <p:tags r:id="rId12"/>
            </p:custDataLst>
          </p:nvPr>
        </p:nvSpPr>
        <p:spPr>
          <a:xfrm>
            <a:off x="1122263" y="4262874"/>
            <a:ext cx="600670" cy="22860"/>
          </a:xfrm>
          <a:prstGeom prst="roundRect">
            <a:avLst>
              <a:gd name="adj" fmla="val 112619"/>
            </a:avLst>
          </a:prstGeom>
          <a:solidFill>
            <a:srgbClr val="49606E"/>
          </a:solidFill>
        </p:spPr>
      </p:sp>
      <p:sp>
        <p:nvSpPr>
          <p:cNvPr id="17" name="Shape 15"/>
          <p:cNvSpPr/>
          <p:nvPr>
            <p:custDataLst>
              <p:tags r:id="rId13"/>
            </p:custDataLst>
          </p:nvPr>
        </p:nvSpPr>
        <p:spPr>
          <a:xfrm>
            <a:off x="759004" y="4081304"/>
            <a:ext cx="386120" cy="3861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18" name="Text 16"/>
          <p:cNvSpPr/>
          <p:nvPr>
            <p:custDataLst>
              <p:tags r:id="rId14"/>
            </p:custDataLst>
          </p:nvPr>
        </p:nvSpPr>
        <p:spPr>
          <a:xfrm>
            <a:off x="854611" y="4153218"/>
            <a:ext cx="194786" cy="2422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7"/>
          <p:cNvSpPr/>
          <p:nvPr>
            <p:custDataLst>
              <p:tags r:id="rId15"/>
            </p:custDataLst>
          </p:nvPr>
        </p:nvSpPr>
        <p:spPr>
          <a:xfrm>
            <a:off x="1895991" y="4059873"/>
            <a:ext cx="2019181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Navigate</a:t>
            </a:r>
            <a:endParaRPr lang="en-US" sz="1550" dirty="0"/>
          </a:p>
        </p:txBody>
      </p:sp>
      <p:sp>
        <p:nvSpPr>
          <p:cNvPr id="20" name="Text 18"/>
          <p:cNvSpPr/>
          <p:nvPr>
            <p:custDataLst>
              <p:tags r:id="rId16"/>
            </p:custDataLst>
          </p:nvPr>
        </p:nvSpPr>
        <p:spPr>
          <a:xfrm>
            <a:off x="1722636" y="4579620"/>
            <a:ext cx="12227719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Built-in navigation guides users directly to their chosen charging station.</a:t>
            </a:r>
            <a:endParaRPr lang="en-US" sz="1350" dirty="0"/>
          </a:p>
        </p:txBody>
      </p:sp>
      <p:sp>
        <p:nvSpPr>
          <p:cNvPr id="21" name="Shape 19"/>
          <p:cNvSpPr/>
          <p:nvPr>
            <p:custDataLst>
              <p:tags r:id="rId17"/>
            </p:custDataLst>
          </p:nvPr>
        </p:nvSpPr>
        <p:spPr>
          <a:xfrm>
            <a:off x="1122263" y="5407541"/>
            <a:ext cx="600670" cy="22860"/>
          </a:xfrm>
          <a:prstGeom prst="roundRect">
            <a:avLst>
              <a:gd name="adj" fmla="val 112619"/>
            </a:avLst>
          </a:prstGeom>
          <a:solidFill>
            <a:srgbClr val="49606E"/>
          </a:solidFill>
        </p:spPr>
      </p:sp>
      <p:sp>
        <p:nvSpPr>
          <p:cNvPr id="22" name="Shape 20"/>
          <p:cNvSpPr/>
          <p:nvPr>
            <p:custDataLst>
              <p:tags r:id="rId18"/>
            </p:custDataLst>
          </p:nvPr>
        </p:nvSpPr>
        <p:spPr>
          <a:xfrm>
            <a:off x="759004" y="5225971"/>
            <a:ext cx="386120" cy="386120"/>
          </a:xfrm>
          <a:prstGeom prst="roundRect">
            <a:avLst>
              <a:gd name="adj" fmla="val 6668"/>
            </a:avLst>
          </a:prstGeom>
          <a:solidFill>
            <a:srgbClr val="304755"/>
          </a:solidFill>
        </p:spPr>
      </p:sp>
      <p:sp>
        <p:nvSpPr>
          <p:cNvPr id="23" name="Text 21"/>
          <p:cNvSpPr/>
          <p:nvPr>
            <p:custDataLst>
              <p:tags r:id="rId19"/>
            </p:custDataLst>
          </p:nvPr>
        </p:nvSpPr>
        <p:spPr>
          <a:xfrm>
            <a:off x="854730" y="5297884"/>
            <a:ext cx="194548" cy="2422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900" dirty="0"/>
          </a:p>
        </p:txBody>
      </p:sp>
      <p:sp>
        <p:nvSpPr>
          <p:cNvPr id="24" name="Text 22"/>
          <p:cNvSpPr/>
          <p:nvPr>
            <p:custDataLst>
              <p:tags r:id="rId20"/>
            </p:custDataLst>
          </p:nvPr>
        </p:nvSpPr>
        <p:spPr>
          <a:xfrm>
            <a:off x="1895991" y="5204539"/>
            <a:ext cx="2019181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</a:t>
            </a:r>
            <a:endParaRPr lang="en-US" sz="1550" dirty="0"/>
          </a:p>
        </p:txBody>
      </p:sp>
      <p:sp>
        <p:nvSpPr>
          <p:cNvPr id="25" name="Text 23"/>
          <p:cNvSpPr/>
          <p:nvPr>
            <p:custDataLst>
              <p:tags r:id="rId21"/>
            </p:custDataLst>
          </p:nvPr>
        </p:nvSpPr>
        <p:spPr>
          <a:xfrm>
            <a:off x="1722636" y="5779532"/>
            <a:ext cx="12227719" cy="274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track their charging session progress and receive notifications.</a:t>
            </a:r>
            <a:endParaRPr lang="en-US" sz="135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55880" y="7760970"/>
            <a:ext cx="1749425" cy="4267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25665" y="1863725"/>
            <a:ext cx="3425825" cy="452564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820400" y="1889125"/>
            <a:ext cx="3226435" cy="45002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385" y="987743"/>
            <a:ext cx="6475809" cy="6675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 User Persona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794385" y="5595461"/>
            <a:ext cx="2670334" cy="3337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Individual Users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94385" y="6398697"/>
            <a:ext cx="6243995" cy="1089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- Tech-savvy EV owners - Age range: 25-50 - Urban and suburban commuters - Value convenience and efficiency - Environmentally conscious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640" y="5595461"/>
            <a:ext cx="4653082" cy="3337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Charging Network Operators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99640" y="6398697"/>
            <a:ext cx="6243995" cy="1089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- Private companies and public entities - Focus on optimizing station utilization - Seek to improve user experiences - Interested in data-driven insights - Aim to expand EV infrastructure</a:t>
            </a:r>
            <a:endParaRPr lang="en-US" sz="175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1600" y="7802880"/>
            <a:ext cx="1715770" cy="42672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794385" y="1782445"/>
            <a:ext cx="2811780" cy="34709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1802765"/>
            <a:ext cx="3450590" cy="345059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9122410" y="2000250"/>
            <a:ext cx="4826000" cy="30143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742950"/>
            <a:ext cx="4930854" cy="6162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Analysis</a:t>
            </a:r>
            <a:endParaRPr lang="en-US" sz="3850" dirty="0"/>
          </a:p>
        </p:txBody>
      </p:sp>
      <p:sp>
        <p:nvSpPr>
          <p:cNvPr id="5" name="Shape 3"/>
          <p:cNvSpPr/>
          <p:nvPr>
            <p:custDataLst>
              <p:tags r:id="rId1"/>
            </p:custDataLst>
          </p:nvPr>
        </p:nvSpPr>
        <p:spPr>
          <a:xfrm>
            <a:off x="733425" y="1679734"/>
            <a:ext cx="471488" cy="471488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6" name="Text 4"/>
          <p:cNvSpPr/>
          <p:nvPr>
            <p:custDataLst>
              <p:tags r:id="rId2"/>
            </p:custDataLst>
          </p:nvPr>
        </p:nvSpPr>
        <p:spPr>
          <a:xfrm>
            <a:off x="899517" y="1767483"/>
            <a:ext cx="139303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>
            <p:custDataLst>
              <p:tags r:id="rId3"/>
            </p:custDataLst>
          </p:nvPr>
        </p:nvSpPr>
        <p:spPr>
          <a:xfrm>
            <a:off x="1414463" y="1679734"/>
            <a:ext cx="3633311" cy="308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Rapid EV Market Growth</a:t>
            </a:r>
            <a:endParaRPr lang="en-US" sz="1900" dirty="0"/>
          </a:p>
        </p:txBody>
      </p:sp>
      <p:sp>
        <p:nvSpPr>
          <p:cNvPr id="8" name="Text 6"/>
          <p:cNvSpPr/>
          <p:nvPr>
            <p:custDataLst>
              <p:tags r:id="rId4"/>
            </p:custDataLst>
          </p:nvPr>
        </p:nvSpPr>
        <p:spPr>
          <a:xfrm>
            <a:off x="1204913" y="2151063"/>
            <a:ext cx="5795962" cy="670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global EV market is projected to grow at a CAGR of over 25% in the next five years, driving demand for charging solutions.</a:t>
            </a:r>
            <a:endParaRPr lang="en-US" sz="1650" dirty="0"/>
          </a:p>
        </p:txBody>
      </p:sp>
      <p:sp>
        <p:nvSpPr>
          <p:cNvPr id="9" name="Shape 7"/>
          <p:cNvSpPr/>
          <p:nvPr>
            <p:custDataLst>
              <p:tags r:id="rId5"/>
            </p:custDataLst>
          </p:nvPr>
        </p:nvSpPr>
        <p:spPr>
          <a:xfrm>
            <a:off x="7419975" y="4497229"/>
            <a:ext cx="471488" cy="471488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10" name="Text 8"/>
          <p:cNvSpPr/>
          <p:nvPr>
            <p:custDataLst>
              <p:tags r:id="rId6"/>
            </p:custDataLst>
          </p:nvPr>
        </p:nvSpPr>
        <p:spPr>
          <a:xfrm>
            <a:off x="7539037" y="4584978"/>
            <a:ext cx="233362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9"/>
          <p:cNvSpPr/>
          <p:nvPr>
            <p:custDataLst>
              <p:tags r:id="rId7"/>
            </p:custDataLst>
          </p:nvPr>
        </p:nvSpPr>
        <p:spPr>
          <a:xfrm>
            <a:off x="8101013" y="4497229"/>
            <a:ext cx="3692009" cy="308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Infrastructure Expansion</a:t>
            </a:r>
            <a:endParaRPr lang="en-US" sz="1900" dirty="0"/>
          </a:p>
        </p:txBody>
      </p:sp>
      <p:sp>
        <p:nvSpPr>
          <p:cNvPr id="12" name="Text 10"/>
          <p:cNvSpPr/>
          <p:nvPr>
            <p:custDataLst>
              <p:tags r:id="rId8"/>
            </p:custDataLst>
          </p:nvPr>
        </p:nvSpPr>
        <p:spPr>
          <a:xfrm>
            <a:off x="8101013" y="4931093"/>
            <a:ext cx="5795962" cy="1005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Government and private investments are accelerating the deployment of charging stations, creating opportunities for management platforms.</a:t>
            </a:r>
            <a:endParaRPr lang="en-US" sz="1650" dirty="0"/>
          </a:p>
        </p:txBody>
      </p:sp>
      <p:sp>
        <p:nvSpPr>
          <p:cNvPr id="13" name="Shape 11"/>
          <p:cNvSpPr/>
          <p:nvPr>
            <p:custDataLst>
              <p:tags r:id="rId9"/>
            </p:custDataLst>
          </p:nvPr>
        </p:nvSpPr>
        <p:spPr>
          <a:xfrm>
            <a:off x="733425" y="6382226"/>
            <a:ext cx="471488" cy="471488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14" name="Text 12"/>
          <p:cNvSpPr/>
          <p:nvPr>
            <p:custDataLst>
              <p:tags r:id="rId10"/>
            </p:custDataLst>
          </p:nvPr>
        </p:nvSpPr>
        <p:spPr>
          <a:xfrm>
            <a:off x="850225" y="6469975"/>
            <a:ext cx="237887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>
            <p:custDataLst>
              <p:tags r:id="rId11"/>
            </p:custDataLst>
          </p:nvPr>
        </p:nvSpPr>
        <p:spPr>
          <a:xfrm>
            <a:off x="1414463" y="6382226"/>
            <a:ext cx="3320177" cy="308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Experience Focus</a:t>
            </a:r>
            <a:endParaRPr lang="en-US" sz="1900" dirty="0"/>
          </a:p>
        </p:txBody>
      </p:sp>
      <p:sp>
        <p:nvSpPr>
          <p:cNvPr id="16" name="Text 14"/>
          <p:cNvSpPr/>
          <p:nvPr>
            <p:custDataLst>
              <p:tags r:id="rId12"/>
            </p:custDataLst>
          </p:nvPr>
        </p:nvSpPr>
        <p:spPr>
          <a:xfrm>
            <a:off x="1414463" y="6816090"/>
            <a:ext cx="5795962" cy="670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 owners are increasingly demanding user-friendly, reliable apps to manage their charging needs efficiently.</a:t>
            </a:r>
            <a:endParaRPr lang="en-US" sz="1650" dirty="0"/>
          </a:p>
        </p:txBody>
      </p:sp>
      <p:sp>
        <p:nvSpPr>
          <p:cNvPr id="17" name="Shape 15"/>
          <p:cNvSpPr/>
          <p:nvPr>
            <p:custDataLst>
              <p:tags r:id="rId13"/>
            </p:custDataLst>
          </p:nvPr>
        </p:nvSpPr>
        <p:spPr>
          <a:xfrm>
            <a:off x="7419975" y="6382226"/>
            <a:ext cx="471488" cy="471488"/>
          </a:xfrm>
          <a:prstGeom prst="roundRect">
            <a:avLst>
              <a:gd name="adj" fmla="val 6667"/>
            </a:avLst>
          </a:prstGeom>
          <a:solidFill>
            <a:srgbClr val="304755"/>
          </a:solidFill>
        </p:spPr>
      </p:sp>
      <p:sp>
        <p:nvSpPr>
          <p:cNvPr id="18" name="Text 16"/>
          <p:cNvSpPr/>
          <p:nvPr>
            <p:custDataLst>
              <p:tags r:id="rId14"/>
            </p:custDataLst>
          </p:nvPr>
        </p:nvSpPr>
        <p:spPr>
          <a:xfrm>
            <a:off x="7536894" y="6469975"/>
            <a:ext cx="237530" cy="295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00" dirty="0"/>
          </a:p>
        </p:txBody>
      </p:sp>
      <p:sp>
        <p:nvSpPr>
          <p:cNvPr id="19" name="Text 17"/>
          <p:cNvSpPr/>
          <p:nvPr>
            <p:custDataLst>
              <p:tags r:id="rId15"/>
            </p:custDataLst>
          </p:nvPr>
        </p:nvSpPr>
        <p:spPr>
          <a:xfrm>
            <a:off x="8101013" y="6382226"/>
            <a:ext cx="3001923" cy="308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Insights</a:t>
            </a:r>
            <a:endParaRPr lang="en-US" sz="1900" dirty="0"/>
          </a:p>
        </p:txBody>
      </p:sp>
      <p:sp>
        <p:nvSpPr>
          <p:cNvPr id="20" name="Text 18"/>
          <p:cNvSpPr/>
          <p:nvPr>
            <p:custDataLst>
              <p:tags r:id="rId16"/>
            </p:custDataLst>
          </p:nvPr>
        </p:nvSpPr>
        <p:spPr>
          <a:xfrm>
            <a:off x="8101013" y="6816090"/>
            <a:ext cx="5795962" cy="6705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market is moving towards solutions that offer actionable insights for both users and charging network operators.</a:t>
            </a:r>
            <a:endParaRPr lang="en-US" sz="165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04470" y="7802880"/>
            <a:ext cx="1725930" cy="4267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9795" y="3268980"/>
            <a:ext cx="5113020" cy="2667000"/>
          </a:xfrm>
          <a:prstGeom prst="rect">
            <a:avLst/>
          </a:prstGeom>
        </p:spPr>
      </p:pic>
      <p:pic>
        <p:nvPicPr>
          <p:cNvPr id="24" name="图片 23"/>
          <p:cNvPicPr/>
          <p:nvPr/>
        </p:nvPicPr>
        <p:blipFill>
          <a:blip r:embed="rId19"/>
          <a:stretch>
            <a:fillRect/>
          </a:stretch>
        </p:blipFill>
        <p:spPr>
          <a:xfrm>
            <a:off x="6616065" y="1174115"/>
            <a:ext cx="3684905" cy="2624455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20"/>
          <a:stretch>
            <a:fillRect/>
          </a:stretch>
        </p:blipFill>
        <p:spPr>
          <a:xfrm>
            <a:off x="10441305" y="1174115"/>
            <a:ext cx="3684905" cy="2624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236" y="664250"/>
            <a:ext cx="7698819" cy="6278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Unique Selling Proposition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47236" y="1719024"/>
            <a:ext cx="13135928" cy="10244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7236" y="2983587"/>
            <a:ext cx="13135928" cy="10244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5" name="Shape 3"/>
          <p:cNvSpPr/>
          <p:nvPr>
            <p:custDataLst>
              <p:tags r:id="rId1"/>
            </p:custDataLst>
          </p:nvPr>
        </p:nvSpPr>
        <p:spPr>
          <a:xfrm>
            <a:off x="620236" y="1431925"/>
            <a:ext cx="6461284" cy="1551861"/>
          </a:xfrm>
          <a:prstGeom prst="roundRect">
            <a:avLst>
              <a:gd name="adj" fmla="val 2064"/>
            </a:avLst>
          </a:prstGeom>
          <a:solidFill>
            <a:srgbClr val="304755"/>
          </a:solidFill>
        </p:spPr>
      </p:sp>
      <p:sp>
        <p:nvSpPr>
          <p:cNvPr id="6" name="Text 4"/>
          <p:cNvSpPr/>
          <p:nvPr>
            <p:custDataLst>
              <p:tags r:id="rId2"/>
            </p:custDataLst>
          </p:nvPr>
        </p:nvSpPr>
        <p:spPr>
          <a:xfrm>
            <a:off x="833080" y="1713984"/>
            <a:ext cx="2511743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Simplicity First</a:t>
            </a:r>
            <a:endParaRPr lang="en-US" sz="1950" dirty="0"/>
          </a:p>
        </p:txBody>
      </p:sp>
      <p:sp>
        <p:nvSpPr>
          <p:cNvPr id="7" name="Text 5"/>
          <p:cNvSpPr/>
          <p:nvPr>
            <p:custDataLst>
              <p:tags r:id="rId3"/>
            </p:custDataLst>
          </p:nvPr>
        </p:nvSpPr>
        <p:spPr>
          <a:xfrm>
            <a:off x="833715" y="2060694"/>
            <a:ext cx="6034326" cy="6829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Clean, intuitive interface focused solely on essential charging information.</a:t>
            </a:r>
            <a:endParaRPr lang="en-US" sz="1650" dirty="0"/>
          </a:p>
        </p:txBody>
      </p:sp>
      <p:sp>
        <p:nvSpPr>
          <p:cNvPr id="8" name="Shape 6"/>
          <p:cNvSpPr/>
          <p:nvPr>
            <p:custDataLst>
              <p:tags r:id="rId4"/>
            </p:custDataLst>
          </p:nvPr>
        </p:nvSpPr>
        <p:spPr>
          <a:xfrm>
            <a:off x="7421999" y="4413250"/>
            <a:ext cx="6461284" cy="1551861"/>
          </a:xfrm>
          <a:prstGeom prst="roundRect">
            <a:avLst>
              <a:gd name="adj" fmla="val 2064"/>
            </a:avLst>
          </a:prstGeom>
          <a:solidFill>
            <a:srgbClr val="304755"/>
          </a:solidFill>
        </p:spPr>
      </p:sp>
      <p:sp>
        <p:nvSpPr>
          <p:cNvPr id="9" name="Text 7"/>
          <p:cNvSpPr/>
          <p:nvPr>
            <p:custDataLst>
              <p:tags r:id="rId5"/>
            </p:custDataLst>
          </p:nvPr>
        </p:nvSpPr>
        <p:spPr>
          <a:xfrm>
            <a:off x="7635478" y="4713089"/>
            <a:ext cx="2925604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Accuracy</a:t>
            </a:r>
            <a:endParaRPr lang="en-US" sz="1950" dirty="0"/>
          </a:p>
        </p:txBody>
      </p:sp>
      <p:sp>
        <p:nvSpPr>
          <p:cNvPr id="10" name="Text 8"/>
          <p:cNvSpPr/>
          <p:nvPr>
            <p:custDataLst>
              <p:tags r:id="rId6"/>
            </p:custDataLst>
          </p:nvPr>
        </p:nvSpPr>
        <p:spPr>
          <a:xfrm>
            <a:off x="7635478" y="5299194"/>
            <a:ext cx="6034326" cy="341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Up-to-the-minute updates on station availability and status.</a:t>
            </a:r>
            <a:endParaRPr lang="en-US" sz="1650" dirty="0"/>
          </a:p>
        </p:txBody>
      </p:sp>
      <p:sp>
        <p:nvSpPr>
          <p:cNvPr id="11" name="Shape 9"/>
          <p:cNvSpPr/>
          <p:nvPr>
            <p:custDataLst>
              <p:tags r:id="rId7"/>
            </p:custDataLst>
          </p:nvPr>
        </p:nvSpPr>
        <p:spPr>
          <a:xfrm>
            <a:off x="620236" y="3005495"/>
            <a:ext cx="6461284" cy="1551861"/>
          </a:xfrm>
          <a:prstGeom prst="roundRect">
            <a:avLst>
              <a:gd name="adj" fmla="val 2064"/>
            </a:avLst>
          </a:prstGeom>
          <a:solidFill>
            <a:srgbClr val="304755"/>
          </a:solidFill>
        </p:spPr>
      </p:sp>
      <p:sp>
        <p:nvSpPr>
          <p:cNvPr id="12" name="Text 10"/>
          <p:cNvSpPr/>
          <p:nvPr>
            <p:custDataLst>
              <p:tags r:id="rId8"/>
            </p:custDataLst>
          </p:nvPr>
        </p:nvSpPr>
        <p:spPr>
          <a:xfrm>
            <a:off x="747355" y="3170079"/>
            <a:ext cx="2984659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Empowerment</a:t>
            </a:r>
            <a:endParaRPr lang="en-US" sz="1950" dirty="0"/>
          </a:p>
        </p:txBody>
      </p:sp>
      <p:sp>
        <p:nvSpPr>
          <p:cNvPr id="13" name="Text 11"/>
          <p:cNvSpPr/>
          <p:nvPr>
            <p:custDataLst>
              <p:tags r:id="rId9"/>
            </p:custDataLst>
          </p:nvPr>
        </p:nvSpPr>
        <p:spPr>
          <a:xfrm>
            <a:off x="747355" y="3637439"/>
            <a:ext cx="6034326" cy="6829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Enabling confident decision-making for EV drivers through reliable data.</a:t>
            </a:r>
            <a:endParaRPr lang="en-US" sz="1650" dirty="0"/>
          </a:p>
        </p:txBody>
      </p:sp>
      <p:sp>
        <p:nvSpPr>
          <p:cNvPr id="14" name="Shape 12"/>
          <p:cNvSpPr/>
          <p:nvPr>
            <p:custDataLst>
              <p:tags r:id="rId10"/>
            </p:custDataLst>
          </p:nvPr>
        </p:nvSpPr>
        <p:spPr>
          <a:xfrm>
            <a:off x="7421999" y="6013490"/>
            <a:ext cx="6461284" cy="1551861"/>
          </a:xfrm>
          <a:prstGeom prst="roundRect">
            <a:avLst>
              <a:gd name="adj" fmla="val 2064"/>
            </a:avLst>
          </a:prstGeom>
          <a:solidFill>
            <a:srgbClr val="304755"/>
          </a:solidFill>
        </p:spPr>
      </p:sp>
      <p:sp>
        <p:nvSpPr>
          <p:cNvPr id="15" name="Text 13"/>
          <p:cNvSpPr/>
          <p:nvPr>
            <p:custDataLst>
              <p:tags r:id="rId11"/>
            </p:custDataLst>
          </p:nvPr>
        </p:nvSpPr>
        <p:spPr>
          <a:xfrm>
            <a:off x="7635478" y="6226969"/>
            <a:ext cx="2511743" cy="3139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Privacy-Focused</a:t>
            </a:r>
            <a:endParaRPr lang="en-US" sz="1950" dirty="0"/>
          </a:p>
        </p:txBody>
      </p:sp>
      <p:sp>
        <p:nvSpPr>
          <p:cNvPr id="16" name="Text 14"/>
          <p:cNvSpPr/>
          <p:nvPr>
            <p:custDataLst>
              <p:tags r:id="rId12"/>
            </p:custDataLst>
          </p:nvPr>
        </p:nvSpPr>
        <p:spPr>
          <a:xfrm>
            <a:off x="7635478" y="6668929"/>
            <a:ext cx="6034326" cy="3414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Robust data protection measures to ensure user trust and security.</a:t>
            </a:r>
            <a:endParaRPr lang="en-US" sz="165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82525" y="7699375"/>
            <a:ext cx="1957070" cy="426720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9177020" y="664210"/>
            <a:ext cx="3902075" cy="374904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8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9940" y="880745"/>
            <a:ext cx="2902585" cy="339026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圆角矩形 20"/>
          <p:cNvSpPr/>
          <p:nvPr/>
        </p:nvSpPr>
        <p:spPr>
          <a:xfrm>
            <a:off x="1813560" y="4603115"/>
            <a:ext cx="3706495" cy="352679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33600" y="4712970"/>
            <a:ext cx="3065780" cy="332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406" y="945833"/>
            <a:ext cx="6231612" cy="648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 Channels</a:t>
            </a:r>
            <a:endParaRPr lang="en-US" sz="4050" dirty="0"/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9976" y="5119648"/>
            <a:ext cx="550902" cy="550902"/>
          </a:xfrm>
          <a:prstGeom prst="rect">
            <a:avLst/>
          </a:prstGeom>
        </p:spPr>
      </p:pic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759976" y="5890935"/>
            <a:ext cx="2592943" cy="324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Social Media</a:t>
            </a:r>
            <a:endParaRPr lang="en-US" sz="200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759976" y="6347182"/>
            <a:ext cx="3023949" cy="1410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Leverage platforms like WeChat, TikTok, and Xiaohongshu to engage with tech-savvy EV drivers.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14443" y="5119648"/>
            <a:ext cx="550902" cy="550902"/>
          </a:xfrm>
          <a:prstGeom prst="rect">
            <a:avLst/>
          </a:prstGeom>
        </p:spPr>
      </p:pic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4114443" y="5890935"/>
            <a:ext cx="3024068" cy="648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Influencer Partnerships</a:t>
            </a:r>
            <a:endParaRPr lang="en-US" sz="2000" dirty="0"/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4114443" y="6671270"/>
            <a:ext cx="3024068" cy="10576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Collaborate with EV enthusiasts and sustainability influencers to build trust and credibility.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469029" y="5119648"/>
            <a:ext cx="550902" cy="550902"/>
          </a:xfrm>
          <a:prstGeom prst="rect">
            <a:avLst/>
          </a:prstGeom>
        </p:spPr>
      </p:pic>
      <p:sp>
        <p:nvSpPr>
          <p:cNvPr id="12" name="Text 7"/>
          <p:cNvSpPr/>
          <p:nvPr>
            <p:custDataLst>
              <p:tags r:id="rId11"/>
            </p:custDataLst>
          </p:nvPr>
        </p:nvSpPr>
        <p:spPr>
          <a:xfrm>
            <a:off x="7469029" y="5890935"/>
            <a:ext cx="2592943" cy="324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 Events</a:t>
            </a:r>
            <a:endParaRPr lang="en-US" sz="2000" dirty="0"/>
          </a:p>
        </p:txBody>
      </p:sp>
      <p:sp>
        <p:nvSpPr>
          <p:cNvPr id="13" name="Text 8"/>
          <p:cNvSpPr/>
          <p:nvPr>
            <p:custDataLst>
              <p:tags r:id="rId12"/>
            </p:custDataLst>
          </p:nvPr>
        </p:nvSpPr>
        <p:spPr>
          <a:xfrm>
            <a:off x="7469029" y="6347182"/>
            <a:ext cx="3023949" cy="14101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Host and participate in EV-focused events to showcase the app and build community engagement.</a:t>
            </a:r>
            <a:endParaRPr lang="en-US" sz="1700" dirty="0"/>
          </a:p>
        </p:txBody>
      </p:sp>
      <p:pic>
        <p:nvPicPr>
          <p:cNvPr id="14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823496" y="5119648"/>
            <a:ext cx="550902" cy="550902"/>
          </a:xfrm>
          <a:prstGeom prst="rect">
            <a:avLst/>
          </a:prstGeom>
        </p:spPr>
      </p:pic>
      <p:sp>
        <p:nvSpPr>
          <p:cNvPr id="15" name="Text 9"/>
          <p:cNvSpPr/>
          <p:nvPr>
            <p:custDataLst>
              <p:tags r:id="rId15"/>
            </p:custDataLst>
          </p:nvPr>
        </p:nvSpPr>
        <p:spPr>
          <a:xfrm>
            <a:off x="10823496" y="5890935"/>
            <a:ext cx="2592943" cy="3240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Email Marketing</a:t>
            </a:r>
            <a:endParaRPr lang="en-US" sz="2000" dirty="0"/>
          </a:p>
        </p:txBody>
      </p:sp>
      <p:sp>
        <p:nvSpPr>
          <p:cNvPr id="16" name="Text 10"/>
          <p:cNvSpPr/>
          <p:nvPr>
            <p:custDataLst>
              <p:tags r:id="rId16"/>
            </p:custDataLst>
          </p:nvPr>
        </p:nvSpPr>
        <p:spPr>
          <a:xfrm>
            <a:off x="10823496" y="6347182"/>
            <a:ext cx="3024068" cy="10576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targeted campaigns to keep users informed about new features and promotions.</a:t>
            </a:r>
            <a:endParaRPr lang="en-US" sz="17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31115" y="7802880"/>
            <a:ext cx="1899285" cy="42672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18"/>
          <a:stretch>
            <a:fillRect/>
          </a:stretch>
        </p:blipFill>
        <p:spPr>
          <a:xfrm>
            <a:off x="5269865" y="1644015"/>
            <a:ext cx="8577580" cy="3255010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19"/>
          <a:stretch>
            <a:fillRect/>
          </a:stretch>
        </p:blipFill>
        <p:spPr>
          <a:xfrm>
            <a:off x="407670" y="1449070"/>
            <a:ext cx="2305685" cy="2108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50515" y="3208655"/>
            <a:ext cx="1668145" cy="1690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876" y="729377"/>
            <a:ext cx="6125528" cy="6066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Key Metrics</a:t>
            </a:r>
            <a:endParaRPr lang="en-US" sz="3800" dirty="0"/>
          </a:p>
        </p:txBody>
      </p:sp>
      <p:sp>
        <p:nvSpPr>
          <p:cNvPr id="5" name="Shape 3"/>
          <p:cNvSpPr/>
          <p:nvPr/>
        </p:nvSpPr>
        <p:spPr>
          <a:xfrm>
            <a:off x="721876" y="4521994"/>
            <a:ext cx="13186648" cy="2978110"/>
          </a:xfrm>
          <a:prstGeom prst="roundRect">
            <a:avLst>
              <a:gd name="adj" fmla="val 10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29496" y="4529614"/>
            <a:ext cx="13169979" cy="59257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5"/>
          <p:cNvSpPr/>
          <p:nvPr/>
        </p:nvSpPr>
        <p:spPr>
          <a:xfrm>
            <a:off x="937260" y="4660940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Metric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330547" y="4660940"/>
            <a:ext cx="396942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Year 1 Projection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720024" y="4660940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Year 2 Projection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29496" y="5122188"/>
            <a:ext cx="13169979" cy="59257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9"/>
          <p:cNvSpPr/>
          <p:nvPr/>
        </p:nvSpPr>
        <p:spPr>
          <a:xfrm>
            <a:off x="937260" y="5253514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Users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30547" y="5253514"/>
            <a:ext cx="396942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10,000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720024" y="5253514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25,000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29496" y="5714762"/>
            <a:ext cx="13169979" cy="59257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5" name="Text 13"/>
          <p:cNvSpPr/>
          <p:nvPr/>
        </p:nvSpPr>
        <p:spPr>
          <a:xfrm>
            <a:off x="937260" y="5846088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Premium Subscribers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30547" y="5846088"/>
            <a:ext cx="396942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500 (5%)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720024" y="5846088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1,750 (7%)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29496" y="6307336"/>
            <a:ext cx="13169979" cy="59257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9" name="Text 17"/>
          <p:cNvSpPr/>
          <p:nvPr/>
        </p:nvSpPr>
        <p:spPr>
          <a:xfrm>
            <a:off x="937260" y="6438662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Annual Revenue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330547" y="6438662"/>
            <a:ext cx="396942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$2,500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720024" y="6438662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$10,500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29496" y="6899910"/>
            <a:ext cx="13169979" cy="59257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3" name="Text 21"/>
          <p:cNvSpPr/>
          <p:nvPr/>
        </p:nvSpPr>
        <p:spPr>
          <a:xfrm>
            <a:off x="937260" y="7031236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Acquisition Cost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330547" y="7031236"/>
            <a:ext cx="396942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$2.50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720024" y="7031236"/>
            <a:ext cx="39732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$2.00</a:t>
            </a:r>
            <a:endParaRPr lang="en-US" sz="1600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0310" y="7731760"/>
            <a:ext cx="1899285" cy="426720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>
          <a:blip r:embed="rId2"/>
          <a:stretch>
            <a:fillRect/>
          </a:stretch>
        </p:blipFill>
        <p:spPr>
          <a:xfrm>
            <a:off x="7917180" y="1330960"/>
            <a:ext cx="5775960" cy="290576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2907030" y="1621155"/>
            <a:ext cx="3181985" cy="2615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687705"/>
            <a:ext cx="7281743" cy="6347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 Validation Strategy</a:t>
            </a:r>
            <a:endParaRPr lang="en-US" sz="3950" dirty="0"/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1688" y="3883104"/>
            <a:ext cx="3279934" cy="863203"/>
          </a:xfrm>
          <a:prstGeom prst="rect">
            <a:avLst/>
          </a:prstGeom>
        </p:spPr>
      </p:pic>
      <p:sp>
        <p:nvSpPr>
          <p:cNvPr id="6" name="Text 3"/>
          <p:cNvSpPr/>
          <p:nvPr>
            <p:custDataLst>
              <p:tags r:id="rId3"/>
            </p:custDataLst>
          </p:nvPr>
        </p:nvSpPr>
        <p:spPr>
          <a:xfrm>
            <a:off x="1017429" y="5070038"/>
            <a:ext cx="2539127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Beta Testing</a:t>
            </a:r>
            <a:endParaRPr lang="en-US" sz="1950" dirty="0"/>
          </a:p>
        </p:txBody>
      </p:sp>
      <p:sp>
        <p:nvSpPr>
          <p:cNvPr id="7" name="Text 4"/>
          <p:cNvSpPr/>
          <p:nvPr>
            <p:custDataLst>
              <p:tags r:id="rId4"/>
            </p:custDataLst>
          </p:nvPr>
        </p:nvSpPr>
        <p:spPr>
          <a:xfrm>
            <a:off x="1017429" y="5516880"/>
            <a:ext cx="2848451" cy="1035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300 diverse users testing core features with specific usability metrics.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81621" y="3883104"/>
            <a:ext cx="3279934" cy="863203"/>
          </a:xfrm>
          <a:prstGeom prst="rect">
            <a:avLst/>
          </a:prstGeom>
        </p:spPr>
      </p:pic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4297363" y="5070038"/>
            <a:ext cx="2606040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Research</a:t>
            </a:r>
            <a:endParaRPr lang="en-US" sz="1950" dirty="0"/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4297363" y="5516880"/>
            <a:ext cx="2848451" cy="1035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Surveys and focus groups to gather qualitative feedback on UI and features.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61555" y="3883104"/>
            <a:ext cx="3279934" cy="863203"/>
          </a:xfrm>
          <a:prstGeom prst="rect">
            <a:avLst/>
          </a:prstGeom>
        </p:spPr>
      </p:pic>
      <p:sp>
        <p:nvSpPr>
          <p:cNvPr id="12" name="Text 7"/>
          <p:cNvSpPr/>
          <p:nvPr>
            <p:custDataLst>
              <p:tags r:id="rId11"/>
            </p:custDataLst>
          </p:nvPr>
        </p:nvSpPr>
        <p:spPr>
          <a:xfrm>
            <a:off x="7577296" y="5070038"/>
            <a:ext cx="2539127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A/B Testing</a:t>
            </a:r>
            <a:endParaRPr lang="en-US" sz="1950" dirty="0"/>
          </a:p>
        </p:txBody>
      </p:sp>
      <p:sp>
        <p:nvSpPr>
          <p:cNvPr id="13" name="Text 8"/>
          <p:cNvSpPr/>
          <p:nvPr>
            <p:custDataLst>
              <p:tags r:id="rId12"/>
            </p:custDataLst>
          </p:nvPr>
        </p:nvSpPr>
        <p:spPr>
          <a:xfrm>
            <a:off x="7577296" y="5516880"/>
            <a:ext cx="284845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 onboarding process and assess layout preferences.</a:t>
            </a:r>
            <a:endParaRPr lang="en-US" sz="1650" dirty="0"/>
          </a:p>
        </p:txBody>
      </p:sp>
      <p:pic>
        <p:nvPicPr>
          <p:cNvPr id="14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641489" y="3883104"/>
            <a:ext cx="3279934" cy="863203"/>
          </a:xfrm>
          <a:prstGeom prst="rect">
            <a:avLst/>
          </a:prstGeom>
        </p:spPr>
      </p:pic>
      <p:sp>
        <p:nvSpPr>
          <p:cNvPr id="15" name="Text 9"/>
          <p:cNvSpPr/>
          <p:nvPr>
            <p:custDataLst>
              <p:tags r:id="rId15"/>
            </p:custDataLst>
          </p:nvPr>
        </p:nvSpPr>
        <p:spPr>
          <a:xfrm>
            <a:off x="10857230" y="5070038"/>
            <a:ext cx="2539127" cy="3174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Feedback Loop</a:t>
            </a:r>
            <a:endParaRPr lang="en-US" sz="1950" dirty="0"/>
          </a:p>
        </p:txBody>
      </p:sp>
      <p:sp>
        <p:nvSpPr>
          <p:cNvPr id="16" name="Text 10"/>
          <p:cNvSpPr/>
          <p:nvPr>
            <p:custDataLst>
              <p:tags r:id="rId16"/>
            </p:custDataLst>
          </p:nvPr>
        </p:nvSpPr>
        <p:spPr>
          <a:xfrm>
            <a:off x="10857230" y="5516880"/>
            <a:ext cx="2848451" cy="10358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In-app feedback option with regular updates addressing user input.</a:t>
            </a:r>
            <a:endParaRPr lang="en-US" sz="165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20955" y="7802880"/>
            <a:ext cx="1819275" cy="426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048" y="751284"/>
            <a:ext cx="5150525" cy="6437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Risk Analysis</a:t>
            </a:r>
            <a:endParaRPr lang="en-US" sz="4050" dirty="0"/>
          </a:p>
        </p:txBody>
      </p:sp>
      <p:sp>
        <p:nvSpPr>
          <p:cNvPr id="5" name="Shape 3"/>
          <p:cNvSpPr/>
          <p:nvPr>
            <p:custDataLst>
              <p:tags r:id="rId1"/>
            </p:custDataLst>
          </p:nvPr>
        </p:nvSpPr>
        <p:spPr>
          <a:xfrm>
            <a:off x="731758" y="1888052"/>
            <a:ext cx="6419752" cy="1586451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6" name="Text 4"/>
          <p:cNvSpPr/>
          <p:nvPr>
            <p:custDataLst>
              <p:tags r:id="rId2"/>
            </p:custDataLst>
          </p:nvPr>
        </p:nvSpPr>
        <p:spPr>
          <a:xfrm>
            <a:off x="1042626" y="2118275"/>
            <a:ext cx="2567213" cy="320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Technical Risks</a:t>
            </a:r>
            <a:endParaRPr lang="en-US" sz="2000" dirty="0"/>
          </a:p>
        </p:txBody>
      </p:sp>
      <p:sp>
        <p:nvSpPr>
          <p:cNvPr id="7" name="Text 5"/>
          <p:cNvSpPr/>
          <p:nvPr>
            <p:custDataLst>
              <p:tags r:id="rId3"/>
            </p:custDataLst>
          </p:nvPr>
        </p:nvSpPr>
        <p:spPr>
          <a:xfrm>
            <a:off x="949281" y="2639871"/>
            <a:ext cx="5983437" cy="698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data verification processes and invest in scalable infrastructure to ensure app reliability and data accuracy.</a:t>
            </a:r>
            <a:endParaRPr lang="en-US" sz="1700" dirty="0"/>
          </a:p>
        </p:txBody>
      </p:sp>
      <p:sp>
        <p:nvSpPr>
          <p:cNvPr id="8" name="Shape 6"/>
          <p:cNvSpPr/>
          <p:nvPr>
            <p:custDataLst>
              <p:tags r:id="rId4"/>
            </p:custDataLst>
          </p:nvPr>
        </p:nvSpPr>
        <p:spPr>
          <a:xfrm>
            <a:off x="731379" y="3887667"/>
            <a:ext cx="6419752" cy="1586451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9" name="Text 7"/>
          <p:cNvSpPr/>
          <p:nvPr>
            <p:custDataLst>
              <p:tags r:id="rId5"/>
            </p:custDataLst>
          </p:nvPr>
        </p:nvSpPr>
        <p:spPr>
          <a:xfrm>
            <a:off x="1053042" y="4133765"/>
            <a:ext cx="3106673" cy="320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 Competition</a:t>
            </a:r>
            <a:endParaRPr lang="en-US" sz="2000" dirty="0"/>
          </a:p>
        </p:txBody>
      </p:sp>
      <p:sp>
        <p:nvSpPr>
          <p:cNvPr id="10" name="Text 8"/>
          <p:cNvSpPr/>
          <p:nvPr>
            <p:custDataLst>
              <p:tags r:id="rId6"/>
            </p:custDataLst>
          </p:nvPr>
        </p:nvSpPr>
        <p:spPr>
          <a:xfrm>
            <a:off x="949537" y="4598211"/>
            <a:ext cx="5983437" cy="698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Differentiate through superior user experience and real-time accuracy, while continuously innovating based on user feedback.</a:t>
            </a:r>
            <a:endParaRPr lang="en-US" sz="1700" dirty="0"/>
          </a:p>
        </p:txBody>
      </p:sp>
      <p:sp>
        <p:nvSpPr>
          <p:cNvPr id="11" name="Shape 9"/>
          <p:cNvSpPr/>
          <p:nvPr>
            <p:custDataLst>
              <p:tags r:id="rId7"/>
            </p:custDataLst>
          </p:nvPr>
        </p:nvSpPr>
        <p:spPr>
          <a:xfrm>
            <a:off x="731758" y="5886587"/>
            <a:ext cx="6419752" cy="1586451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12" name="Text 10"/>
          <p:cNvSpPr/>
          <p:nvPr>
            <p:custDataLst>
              <p:tags r:id="rId8"/>
            </p:custDataLst>
          </p:nvPr>
        </p:nvSpPr>
        <p:spPr>
          <a:xfrm>
            <a:off x="949916" y="6104745"/>
            <a:ext cx="2567213" cy="320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Retention</a:t>
            </a:r>
            <a:endParaRPr lang="en-US" sz="2000" dirty="0"/>
          </a:p>
        </p:txBody>
      </p:sp>
      <p:sp>
        <p:nvSpPr>
          <p:cNvPr id="13" name="Text 11"/>
          <p:cNvSpPr/>
          <p:nvPr>
            <p:custDataLst>
              <p:tags r:id="rId9"/>
            </p:custDataLst>
          </p:nvPr>
        </p:nvSpPr>
        <p:spPr>
          <a:xfrm>
            <a:off x="949916" y="6556491"/>
            <a:ext cx="5983437" cy="698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building a strong community through regular engagement, feature updates, and responsive customer support.</a:t>
            </a:r>
            <a:endParaRPr lang="en-US" sz="1700" dirty="0"/>
          </a:p>
        </p:txBody>
      </p:sp>
      <p:sp>
        <p:nvSpPr>
          <p:cNvPr id="14" name="Shape 12"/>
          <p:cNvSpPr/>
          <p:nvPr>
            <p:custDataLst>
              <p:tags r:id="rId10"/>
            </p:custDataLst>
          </p:nvPr>
        </p:nvSpPr>
        <p:spPr>
          <a:xfrm>
            <a:off x="7670024" y="5887222"/>
            <a:ext cx="6419752" cy="1586451"/>
          </a:xfrm>
          <a:prstGeom prst="roundRect">
            <a:avLst>
              <a:gd name="adj" fmla="val 2063"/>
            </a:avLst>
          </a:prstGeom>
          <a:solidFill>
            <a:srgbClr val="304755"/>
          </a:solidFill>
        </p:spPr>
      </p:sp>
      <p:sp>
        <p:nvSpPr>
          <p:cNvPr id="15" name="Text 13"/>
          <p:cNvSpPr/>
          <p:nvPr>
            <p:custDataLst>
              <p:tags r:id="rId11"/>
            </p:custDataLst>
          </p:nvPr>
        </p:nvSpPr>
        <p:spPr>
          <a:xfrm>
            <a:off x="7806267" y="6104745"/>
            <a:ext cx="3124121" cy="320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Regulatory Changes</a:t>
            </a:r>
            <a:endParaRPr lang="en-US" sz="2000" dirty="0"/>
          </a:p>
        </p:txBody>
      </p:sp>
      <p:sp>
        <p:nvSpPr>
          <p:cNvPr id="16" name="Text 14"/>
          <p:cNvSpPr/>
          <p:nvPr>
            <p:custDataLst>
              <p:tags r:id="rId12"/>
            </p:custDataLst>
          </p:nvPr>
        </p:nvSpPr>
        <p:spPr>
          <a:xfrm>
            <a:off x="7806267" y="6556491"/>
            <a:ext cx="5983437" cy="698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Stay informed about EV policies and adapt quickly to ensure compliance and capitalize on new opportunities.</a:t>
            </a:r>
            <a:endParaRPr lang="en-US" sz="17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67310" y="7697470"/>
            <a:ext cx="1771015" cy="42672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14"/>
          <a:stretch>
            <a:fillRect/>
          </a:stretch>
        </p:blipFill>
        <p:spPr>
          <a:xfrm>
            <a:off x="8190865" y="2369185"/>
            <a:ext cx="5195570" cy="27476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0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1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2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3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4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5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6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7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8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19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2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20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21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22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23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24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25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26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27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28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29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3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30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31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32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33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34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35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36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37.xml><?xml version="1.0" encoding="utf-8"?>
<p:tagLst xmlns:p="http://schemas.openxmlformats.org/presentationml/2006/main">
  <p:tag name="KSO_WM_DIAGRAM_VIRTUALLY_FRAME" val="{&quot;height&quot;:473.5874803149606,&quot;left&quot;:57.75,&quot;top&quot;:115.91251968503938,&quot;width&quot;:1036.5}"/>
</p:tagLst>
</file>

<file path=ppt/tags/tag38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39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40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1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2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3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4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5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6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7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8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49.xml><?xml version="1.0" encoding="utf-8"?>
<p:tagLst xmlns:p="http://schemas.openxmlformats.org/presentationml/2006/main">
  <p:tag name="KSO_WM_DIAGRAM_VIRTUALLY_FRAME" val="{&quot;height&quot;:495.74692913385826,&quot;left&quot;:48.837480314960615,&quot;top&quot;:99.95,&quot;width&quot;:1044.3344094488189}"/>
</p:tagLst>
</file>

<file path=ppt/tags/tag5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50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51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52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53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54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55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56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57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58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59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6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60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61.xml><?xml version="1.0" encoding="utf-8"?>
<p:tagLst xmlns:p="http://schemas.openxmlformats.org/presentationml/2006/main">
  <p:tag name="KSO_WM_DIAGRAM_VIRTUALLY_FRAME" val="{&quot;height&quot;:207.69370078740153,&quot;left&quot;:59.84062992125985,&quot;top&quot;:403.1218897637795,&quot;width&quot;:1030.5187401574804}"/>
</p:tagLst>
</file>

<file path=ppt/tags/tag62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63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64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65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66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67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68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69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7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70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71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72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73.xml><?xml version="1.0" encoding="utf-8"?>
<p:tagLst xmlns:p="http://schemas.openxmlformats.org/presentationml/2006/main">
  <p:tag name="KSO_WM_DIAGRAM_VIRTUALLY_FRAME" val="{&quot;height&quot;:210.20629921259848,&quot;left&quot;:63.12503937007874,&quot;top&quot;:305.75622047244093,&quot;width&quot;:1033.0499999999997}"/>
</p:tagLst>
</file>

<file path=ppt/tags/tag74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75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76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77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78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79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8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ags/tag80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81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82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83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84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85.xml><?xml version="1.0" encoding="utf-8"?>
<p:tagLst xmlns:p="http://schemas.openxmlformats.org/presentationml/2006/main">
  <p:tag name="KSO_WM_DIAGRAM_VIRTUALLY_FRAME" val="{&quot;height&quot;:440.5437007874016,&quot;left&quot;:57.58885890510428,&quot;top&quot;:148.3,&quot;width&quot;:1051.842322197257}"/>
</p:tagLst>
</file>

<file path=ppt/tags/tag86.xml><?xml version="1.0" encoding="utf-8"?>
<p:tagLst xmlns:p="http://schemas.openxmlformats.org/presentationml/2006/main">
  <p:tag name="commondata" val="eyJoZGlkIjoiY2UxMDBkODgwNTlhODkzNmZlZTNjOTZjOWM2MWJkODgifQ=="/>
</p:tagLst>
</file>

<file path=ppt/tags/tag9.xml><?xml version="1.0" encoding="utf-8"?>
<p:tagLst xmlns:p="http://schemas.openxmlformats.org/presentationml/2006/main">
  <p:tag name="KSO_WM_DIAGRAM_VIRTUALLY_FRAME" val="{&quot;height&quot;:471.706220472441,&quot;left&quot;:52.36409448818897,&quot;top&quot;:139.4125196850394,&quot;width&quot;:1052.33905511811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3680</Words>
  <Application>WPS 演示</Application>
  <PresentationFormat>On-screen Show (16:9)</PresentationFormat>
  <Paragraphs>196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Unbounded</vt:lpstr>
      <vt:lpstr>Unbounded</vt:lpstr>
      <vt:lpstr>Unbounded</vt:lpstr>
      <vt:lpstr>Cabin</vt:lpstr>
      <vt:lpstr>Cabin</vt:lpstr>
      <vt:lpstr>Cabin</vt:lpstr>
      <vt:lpstr>Calibri</vt:lpstr>
      <vt:lpstr>等线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Allen Lai</cp:lastModifiedBy>
  <cp:revision>4</cp:revision>
  <dcterms:created xsi:type="dcterms:W3CDTF">2024-11-10T17:03:00Z</dcterms:created>
  <dcterms:modified xsi:type="dcterms:W3CDTF">2024-11-13T13:55:16Z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51FCE32A2ED846A6B79DBA77B08C4EF5_12</vt:lpwstr>
  </property>
  <property fmtid="{D5CDD505-2E9C-101B-9397-08002B2CF9AE}" pid="3" name="KSOProductBuildVer">
    <vt:lpwstr>2052-12.1.0.18912</vt:lpwstr>
  </property>
</Properties>
</file>